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75" r:id="rId3"/>
    <p:sldId id="265" r:id="rId4"/>
    <p:sldId id="266" r:id="rId5"/>
    <p:sldId id="274" r:id="rId6"/>
  </p:sldIdLst>
  <p:sldSz cx="12192000" cy="6858000"/>
  <p:notesSz cx="7315200" cy="96012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6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82" autoAdjust="0"/>
    <p:restoredTop sz="93811" autoAdjust="0"/>
  </p:normalViewPr>
  <p:slideViewPr>
    <p:cSldViewPr snapToGrid="0">
      <p:cViewPr varScale="1">
        <p:scale>
          <a:sx n="59" d="100"/>
          <a:sy n="59" d="100"/>
        </p:scale>
        <p:origin x="1312" y="52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7591F-9D31-4A9E-873D-1A28C073A6EC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3D97E6-7FC4-482F-B0B6-0E3BFC8E4F7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0931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5579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D3CF0-562E-4E62-8B4E-4C29F157AA4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44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9E21BF-FD0C-CDF3-DDFB-9370FC863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8CBF29E-4839-B5F9-AA3A-E696FD7EA3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1FAE2F-9281-EDB2-E8DD-118C6D961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D76165-067E-F8E0-E152-7C0EEF026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3719CE-6D36-F595-1E39-ECEDEB00B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3131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3A1FC-D109-49BB-F0EE-CCB43F943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7DA7AFA-89B6-554E-8DCB-FF50954B7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201DD4-B045-901D-8DB0-B07D5F241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1D09D0-0AFE-7272-96CA-0B8096A7B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8A4F24-1856-1294-880E-9895CF29F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5639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6367683-D42A-A8CC-6FD0-C65AF29D9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BD9069-3554-8841-770F-902A75DBD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6EB6CB-EC42-9825-8AE8-33BC0AE4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BD8BAF-5F7C-5B29-C54D-63E3FCDCE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3B2DF1-C749-2029-5071-D323BC70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133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059E54-BFB2-7AA9-6E50-6FF96A26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6C02AC-6DAB-7CFD-0448-5FD992D59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8CBFB7-7993-B2E9-3EA5-C524FC9E9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011DF5-BBBC-446D-6F53-D41BBB6F1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1C094A-1CB1-4F81-557F-64C3E3C02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7695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F9166D-8C43-0333-4119-27206BA91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5619AE-A744-B0FD-3C07-95E76EA70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B74C28-95F9-252F-2FB0-0610D07A2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A0B1EE-5B3D-6366-BDF8-81BC56396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1ECBB1-D4ED-90E3-14F6-6A502262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1982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B11FD5-EBE0-48A7-0D26-61F10DD4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819289-813C-4BA1-F4F2-2BA7F64A7C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57F2A5E-247E-8FDF-C353-C360DA6E2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A1440B-AB27-326E-8D86-521E80C7D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71149C1-25E0-5DB7-C87A-037C5F1CB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A489ED-AE43-A081-1AD5-2028E730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9270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88175A-41F8-A533-671B-C7000AB30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54B257-B043-3C6E-68D4-A81714962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8408B03-F6B6-2134-29A5-D5B1CB588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0786343-AC78-7AE3-1521-8DB0850ACD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5D55CA9-4D3A-0262-EBC4-4B563E4898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2B020CF-387D-14F7-019B-2770983C8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BB535DA-8C32-8D45-C953-95AEE781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2274064-28EE-026E-1937-8D91899BE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504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5D09C5-34B6-DE43-01FE-47D5A9027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845A89C-735E-CCF2-EC51-5E633FC2F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FC446A-7FB0-F1F4-C507-BA24FBCCB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8853708-33BF-9246-0D5D-ABA67B5C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898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3424F1D-EE85-D25D-0DE2-D68EF8FEB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820BD2-298E-098C-27FF-29E2ABAC0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FD4B40E-27EF-CFD6-65D9-A6AE1E95E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4958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E2AA64-EA31-A172-BF31-2C4CCE2E5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EAE6FB-26FA-393D-E1F1-2F435447E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8DCAD7-4D62-2412-82CD-F758EDCF37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45E098-EA31-99CE-9549-050CC3523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03D3795-DA82-42B0-2015-6FB74D251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526021-C01B-22BF-8F39-FA1C9DFB8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5167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7CC5F4-4DC2-F5F4-8E4A-93F9723D1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4211F93-64E8-9B59-0455-81EEA7A87B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2D44FA1-B77C-5A07-0F84-5E4C72856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BE566A-01B0-ABC6-A84A-D54E10855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AF72AF-4055-40FA-C883-526F02E54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4C4345-D75D-1C1D-2E4B-014FA0BBA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7628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114C82D-6905-8FF1-2460-06B9354D0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56F04F-27A9-B0FA-6288-81CB6DA50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6FEAC2-4738-28C9-B186-B5948989E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7E1FD-9693-8D4E-AA49-9000ED008696}" type="datetimeFigureOut">
              <a:rPr lang="es-CO" smtClean="0"/>
              <a:t>8/01/2025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6D9197-803D-6680-7BD7-D6A37D8B00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7214B7-C17A-213C-6D02-5E4A5A03E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866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90AEC383-C7AA-A1E2-A279-49C9B604A0D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23912" y="1284514"/>
            <a:ext cx="9590087" cy="4740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None/>
            </a:pPr>
            <a:r>
              <a:rPr lang="es-MX" sz="4400" b="1" dirty="0">
                <a:solidFill>
                  <a:schemeClr val="bg1"/>
                </a:solidFill>
              </a:rPr>
              <a:t>Ministerio de</a:t>
            </a:r>
            <a:br>
              <a:rPr lang="es-MX" sz="4400" b="1" dirty="0">
                <a:solidFill>
                  <a:schemeClr val="bg1"/>
                </a:solidFill>
              </a:rPr>
            </a:br>
            <a:r>
              <a:rPr lang="es-MX" sz="4400" b="1" dirty="0">
                <a:solidFill>
                  <a:schemeClr val="bg1"/>
                </a:solidFill>
              </a:rPr>
              <a:t>Ciencia, Tecnología e Innovación</a:t>
            </a:r>
            <a:br>
              <a:rPr lang="es-MX" sz="4400" b="1" dirty="0">
                <a:solidFill>
                  <a:schemeClr val="bg1"/>
                </a:solidFill>
              </a:rPr>
            </a:br>
            <a:br>
              <a:rPr lang="es-MX" sz="4400" b="1" dirty="0">
                <a:solidFill>
                  <a:schemeClr val="bg1"/>
                </a:solidFill>
              </a:rPr>
            </a:br>
            <a:r>
              <a:rPr lang="es-MX" sz="4400" b="1" dirty="0">
                <a:solidFill>
                  <a:schemeClr val="bg1"/>
                </a:solidFill>
              </a:rPr>
              <a:t>Ejecución PGN 2024</a:t>
            </a:r>
            <a:br>
              <a:rPr lang="es-MX" sz="4400" b="1" dirty="0">
                <a:solidFill>
                  <a:schemeClr val="bg1"/>
                </a:solidFill>
              </a:rPr>
            </a:br>
            <a:r>
              <a:rPr lang="es-MX" sz="4400" b="1" dirty="0">
                <a:solidFill>
                  <a:schemeClr val="bg1"/>
                </a:solidFill>
              </a:rPr>
              <a:t> </a:t>
            </a:r>
            <a:br>
              <a:rPr lang="es-MX" sz="3600" b="1" dirty="0">
                <a:solidFill>
                  <a:schemeClr val="bg1"/>
                </a:solidFill>
              </a:rPr>
            </a:br>
            <a:r>
              <a:rPr lang="es-MX" sz="3200" b="1" dirty="0">
                <a:solidFill>
                  <a:schemeClr val="bg1"/>
                </a:solidFill>
              </a:rPr>
              <a:t>31 de diciembre de 2024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698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C7AFF18-54C5-3E21-A32B-92D78BC84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2887" y="216255"/>
            <a:ext cx="722206" cy="57581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E334D0C-8CFD-10BA-817C-A14334F176FB}"/>
              </a:ext>
            </a:extLst>
          </p:cNvPr>
          <p:cNvSpPr txBox="1"/>
          <p:nvPr/>
        </p:nvSpPr>
        <p:spPr>
          <a:xfrm>
            <a:off x="2487934" y="153909"/>
            <a:ext cx="758613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buClrTx/>
            </a:pPr>
            <a:r>
              <a:rPr lang="es-CO" sz="24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Minciencias Presupuesto General </a:t>
            </a:r>
          </a:p>
          <a:p>
            <a:pPr algn="ctr" defTabSz="457200">
              <a:buClrTx/>
            </a:pPr>
            <a:r>
              <a:rPr lang="es-CO" sz="20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Corte: diciembre 31 de 2024 (Cifras en millones de pesos )</a:t>
            </a:r>
            <a:endParaRPr lang="es-ES" sz="2000" b="1" kern="1200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1E26F05-D78D-F7E6-70CF-D9BAE5EB2AD7}"/>
              </a:ext>
            </a:extLst>
          </p:cNvPr>
          <p:cNvSpPr txBox="1"/>
          <p:nvPr/>
        </p:nvSpPr>
        <p:spPr>
          <a:xfrm>
            <a:off x="8708514" y="6510940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100" b="1" dirty="0">
                <a:latin typeface="Arial Narrow" panose="020B0606020202030204" pitchFamily="34" charset="0"/>
              </a:rPr>
              <a:t>Fuente: SIIF Nación 2024 Cifras en millones de pesos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0C4EF96-FFA3-DE79-6181-D5308010DCA3}"/>
              </a:ext>
            </a:extLst>
          </p:cNvPr>
          <p:cNvSpPr txBox="1"/>
          <p:nvPr/>
        </p:nvSpPr>
        <p:spPr>
          <a:xfrm>
            <a:off x="1379007" y="5415484"/>
            <a:ext cx="10426789" cy="92333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dirty="0"/>
              <a:t>Mediante el decreto 1522 de diciembre 18 de 2024 el Ministerio de Hacienda y Crédito Público realiza reducción al presupuesto de Minciencias por valor de </a:t>
            </a:r>
            <a:r>
              <a:rPr lang="es-CO" b="1" dirty="0"/>
              <a:t>$24.459,79 millones, </a:t>
            </a:r>
            <a:r>
              <a:rPr lang="es-CO" dirty="0"/>
              <a:t>de los cuales $21.872,55 millones son de inversión y $2.587,24 millones de funcionamiento.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5509B833-7CD7-C709-DB28-486F2B43AE28}"/>
              </a:ext>
            </a:extLst>
          </p:cNvPr>
          <p:cNvGrpSpPr/>
          <p:nvPr/>
        </p:nvGrpSpPr>
        <p:grpSpPr>
          <a:xfrm>
            <a:off x="551403" y="5535164"/>
            <a:ext cx="683970" cy="683970"/>
            <a:chOff x="115100" y="1740857"/>
            <a:chExt cx="683970" cy="683970"/>
          </a:xfrm>
        </p:grpSpPr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830197CA-775E-5106-D050-67DE1FE1EDBD}"/>
                </a:ext>
              </a:extLst>
            </p:cNvPr>
            <p:cNvSpPr/>
            <p:nvPr/>
          </p:nvSpPr>
          <p:spPr>
            <a:xfrm>
              <a:off x="115100" y="1740857"/>
              <a:ext cx="683970" cy="683970"/>
            </a:xfrm>
            <a:prstGeom prst="ellipse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3" name="Rectángulo 12" descr="Dólar">
              <a:extLst>
                <a:ext uri="{FF2B5EF4-FFF2-40B4-BE49-F238E27FC236}">
                  <a16:creationId xmlns:a16="http://schemas.microsoft.com/office/drawing/2014/main" id="{7C0F49A6-4AB3-E92D-81B3-134EC56D013B}"/>
                </a:ext>
              </a:extLst>
            </p:cNvPr>
            <p:cNvSpPr/>
            <p:nvPr/>
          </p:nvSpPr>
          <p:spPr>
            <a:xfrm>
              <a:off x="258734" y="1884491"/>
              <a:ext cx="396702" cy="396702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957BBA41-A0FB-BBE3-08A8-D5877E09B0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324" y="1066984"/>
            <a:ext cx="11509351" cy="379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8DAE6B7-8722-BBB5-4779-AE9C833E0C13}"/>
              </a:ext>
            </a:extLst>
          </p:cNvPr>
          <p:cNvSpPr txBox="1"/>
          <p:nvPr/>
        </p:nvSpPr>
        <p:spPr>
          <a:xfrm>
            <a:off x="664030" y="300865"/>
            <a:ext cx="1017814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buClrTx/>
            </a:pPr>
            <a:r>
              <a:rPr lang="es-CO" sz="20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COMPROMISOS  Minciencias Presupuesto General </a:t>
            </a:r>
          </a:p>
          <a:p>
            <a:pPr algn="ctr" defTabSz="457200">
              <a:buClrTx/>
            </a:pPr>
            <a:r>
              <a:rPr lang="es-CO" sz="18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Corte: diciembre 31 de 2024 (Cifras en millones de pesos )</a:t>
            </a:r>
            <a:endParaRPr lang="es-ES" sz="1800" b="1" kern="1200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29670A0-04CE-79D1-46F9-E57939B8A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7675" y="351513"/>
            <a:ext cx="722206" cy="57581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6C75AF9-3D77-B5A7-4A6F-DCB9847BE14E}"/>
              </a:ext>
            </a:extLst>
          </p:cNvPr>
          <p:cNvSpPr txBox="1"/>
          <p:nvPr/>
        </p:nvSpPr>
        <p:spPr>
          <a:xfrm>
            <a:off x="8942920" y="6550188"/>
            <a:ext cx="33811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100" b="1" dirty="0">
                <a:latin typeface="Arial Narrow" panose="020B0606020202030204" pitchFamily="34" charset="0"/>
              </a:rPr>
              <a:t>Fuente: SIIF Nación 2024 Cifras en millones de pesos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C53A544-3300-2E70-458A-F5FD1D975ACD}"/>
              </a:ext>
            </a:extLst>
          </p:cNvPr>
          <p:cNvSpPr txBox="1"/>
          <p:nvPr/>
        </p:nvSpPr>
        <p:spPr>
          <a:xfrm>
            <a:off x="404586" y="5921712"/>
            <a:ext cx="113828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*Información complementaria de los proyectos de Fortalecimiento Institucional y Gobernanza a cargo de la Dirección Administrativa y Financiera.</a:t>
            </a:r>
            <a:endParaRPr lang="es-CO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B1E9D99-13EA-C7F3-D3A2-EF6862BB6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23" y="1028621"/>
            <a:ext cx="11367353" cy="46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19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8DAE6B7-8722-BBB5-4779-AE9C833E0C13}"/>
              </a:ext>
            </a:extLst>
          </p:cNvPr>
          <p:cNvSpPr txBox="1"/>
          <p:nvPr/>
        </p:nvSpPr>
        <p:spPr>
          <a:xfrm>
            <a:off x="388733" y="90242"/>
            <a:ext cx="10388124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OBLIGACIONES Minciencias Presupuesto General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Corte: </a:t>
            </a:r>
            <a:r>
              <a:rPr lang="es-CO" sz="18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diciembre 31 </a:t>
            </a: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2024 (Cifras en millones de pesos )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2F64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29670A0-04CE-79D1-46F9-E57939B8A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9406" y="229730"/>
            <a:ext cx="722206" cy="57581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7BC22B6-80C6-AB40-99F7-4E6BBE21B0FC}"/>
              </a:ext>
            </a:extLst>
          </p:cNvPr>
          <p:cNvSpPr txBox="1"/>
          <p:nvPr/>
        </p:nvSpPr>
        <p:spPr>
          <a:xfrm rot="16200000">
            <a:off x="-1432653" y="2975933"/>
            <a:ext cx="33811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Fuente: SIIF Nación 2024 Cifras en millones de pesos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2A7809D-9687-5597-B7B4-7EEEA91427FF}"/>
              </a:ext>
            </a:extLst>
          </p:cNvPr>
          <p:cNvSpPr txBox="1"/>
          <p:nvPr/>
        </p:nvSpPr>
        <p:spPr>
          <a:xfrm>
            <a:off x="257927" y="6165467"/>
            <a:ext cx="111318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* Información complementaria de los proyectos de Fortalecimiento Institucional y Gobernanza a cargo de la Dirección Administrativa y Financiera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4EA72E">
                  <a:lumMod val="50000"/>
                </a:srgb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90FECB6-505E-C24C-0596-5FBEAA16E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486" y="751737"/>
            <a:ext cx="9851571" cy="536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21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441594F2-B8D1-BC14-F246-F2F5E73A8F7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3300829"/>
            <a:ext cx="5838116" cy="746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None/>
            </a:pPr>
            <a:r>
              <a:rPr lang="es-CO" sz="4800" b="1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¡GRACIAS!</a:t>
            </a: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69AF3C8-006E-B72F-C102-122285786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8347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193</Words>
  <Application>Microsoft Office PowerPoint</Application>
  <PresentationFormat>Panorámica</PresentationFormat>
  <Paragraphs>16</Paragraphs>
  <Slides>5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Arial Narrow</vt:lpstr>
      <vt:lpstr>Helvetica Neue</vt:lpstr>
      <vt:lpstr>Tema de Office</vt:lpstr>
      <vt:lpstr>Ministerio de Ciencia, Tecnología e Innovación  Ejecución PGN 2024   31 de diciembre de 2024</vt:lpstr>
      <vt:lpstr>Presentación de PowerPoint</vt:lpstr>
      <vt:lpstr>Presentación de PowerPoint</vt:lpstr>
      <vt:lpstr>Presentación de PowerPoint</vt:lpstr>
      <vt:lpstr>¡GRACIAS!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Raúl Hernando Mosquera Arce</dc:creator>
  <cp:lastModifiedBy>Laura Cristina Gomez Rodríguez</cp:lastModifiedBy>
  <cp:revision>169</cp:revision>
  <cp:lastPrinted>2024-09-09T22:34:51Z</cp:lastPrinted>
  <dcterms:created xsi:type="dcterms:W3CDTF">2024-07-04T21:28:51Z</dcterms:created>
  <dcterms:modified xsi:type="dcterms:W3CDTF">2025-01-08T16:45:25Z</dcterms:modified>
</cp:coreProperties>
</file>